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Poppins" panose="00000500000000000000" pitchFamily="2" charset="0"/>
      <p:regular r:id="rId15"/>
    </p:embeddedFont>
    <p:embeddedFont>
      <p:font typeface="Poppins Bold" panose="020B0604020202020204" charset="0"/>
      <p:regular r:id="rId16"/>
    </p:embeddedFont>
    <p:embeddedFont>
      <p:font typeface="TT Backward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68" y="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kezjW10JS6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dE5ueMJqH8Q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2.svg"/><Relationship Id="rId10" Type="http://schemas.openxmlformats.org/officeDocument/2006/relationships/image" Target="../media/image43.png"/><Relationship Id="rId4" Type="http://schemas.openxmlformats.org/officeDocument/2006/relationships/image" Target="../media/image11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54170" y="2415538"/>
            <a:ext cx="8005027" cy="2045597"/>
            <a:chOff x="0" y="0"/>
            <a:chExt cx="1590363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0363" cy="406400"/>
            </a:xfrm>
            <a:custGeom>
              <a:avLst/>
              <a:gdLst/>
              <a:ahLst/>
              <a:cxnLst/>
              <a:rect l="l" t="t" r="r" b="b"/>
              <a:pathLst>
                <a:path w="1590363" h="406400">
                  <a:moveTo>
                    <a:pt x="1387163" y="0"/>
                  </a:moveTo>
                  <a:cubicBezTo>
                    <a:pt x="1499388" y="0"/>
                    <a:pt x="1590363" y="90976"/>
                    <a:pt x="1590363" y="203200"/>
                  </a:cubicBezTo>
                  <a:cubicBezTo>
                    <a:pt x="1590363" y="315424"/>
                    <a:pt x="1499388" y="406400"/>
                    <a:pt x="138716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9036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819437" y="2415538"/>
            <a:ext cx="2045597" cy="2045597"/>
          </a:xfrm>
          <a:custGeom>
            <a:avLst/>
            <a:gdLst/>
            <a:ahLst/>
            <a:cxnLst/>
            <a:rect l="l" t="t" r="r" b="b"/>
            <a:pathLst>
              <a:path w="2045597" h="2045597">
                <a:moveTo>
                  <a:pt x="0" y="0"/>
                </a:moveTo>
                <a:lnTo>
                  <a:pt x="2045598" y="0"/>
                </a:lnTo>
                <a:lnTo>
                  <a:pt x="2045598" y="2045597"/>
                </a:lnTo>
                <a:lnTo>
                  <a:pt x="0" y="20455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046164" y="4660285"/>
            <a:ext cx="5261928" cy="2045597"/>
            <a:chOff x="0" y="0"/>
            <a:chExt cx="104539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45390" cy="406400"/>
            </a:xfrm>
            <a:custGeom>
              <a:avLst/>
              <a:gdLst/>
              <a:ahLst/>
              <a:cxnLst/>
              <a:rect l="l" t="t" r="r" b="b"/>
              <a:pathLst>
                <a:path w="1045390" h="406400">
                  <a:moveTo>
                    <a:pt x="842190" y="0"/>
                  </a:moveTo>
                  <a:cubicBezTo>
                    <a:pt x="954415" y="0"/>
                    <a:pt x="1045390" y="90976"/>
                    <a:pt x="1045390" y="203200"/>
                  </a:cubicBezTo>
                  <a:cubicBezTo>
                    <a:pt x="1045390" y="315424"/>
                    <a:pt x="954415" y="406400"/>
                    <a:pt x="84219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D81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4539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909381" y="4660285"/>
            <a:ext cx="5332455" cy="2045597"/>
            <a:chOff x="0" y="0"/>
            <a:chExt cx="1059402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59402" cy="406400"/>
            </a:xfrm>
            <a:custGeom>
              <a:avLst/>
              <a:gdLst/>
              <a:ahLst/>
              <a:cxnLst/>
              <a:rect l="l" t="t" r="r" b="b"/>
              <a:pathLst>
                <a:path w="1059402" h="406400">
                  <a:moveTo>
                    <a:pt x="856202" y="0"/>
                  </a:moveTo>
                  <a:cubicBezTo>
                    <a:pt x="968426" y="0"/>
                    <a:pt x="1059402" y="90976"/>
                    <a:pt x="1059402" y="203200"/>
                  </a:cubicBezTo>
                  <a:cubicBezTo>
                    <a:pt x="1059402" y="315424"/>
                    <a:pt x="968426" y="406400"/>
                    <a:pt x="85620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63B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05940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476325" y="2410360"/>
            <a:ext cx="6360718" cy="224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52"/>
              </a:lnSpc>
              <a:spcBef>
                <a:spcPct val="0"/>
              </a:spcBef>
            </a:pPr>
            <a:r>
              <a:rPr lang="en-US" sz="13180">
                <a:solidFill>
                  <a:srgbClr val="F7F3ED"/>
                </a:solidFill>
                <a:latin typeface="TT Backwards Bold"/>
              </a:rPr>
              <a:t>WELCOME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64610" y="4584841"/>
            <a:ext cx="4225036" cy="224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52"/>
              </a:lnSpc>
              <a:spcBef>
                <a:spcPct val="0"/>
              </a:spcBef>
            </a:pPr>
            <a:r>
              <a:rPr lang="en-US" sz="13180">
                <a:solidFill>
                  <a:srgbClr val="F7F3ED"/>
                </a:solidFill>
                <a:latin typeface="TT Backwards Bold"/>
              </a:rPr>
              <a:t>LUNCH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02680" y="4584841"/>
            <a:ext cx="4065233" cy="224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52"/>
              </a:lnSpc>
              <a:spcBef>
                <a:spcPct val="0"/>
              </a:spcBef>
            </a:pPr>
            <a:r>
              <a:rPr lang="en-US" sz="13180">
                <a:solidFill>
                  <a:srgbClr val="F7F3ED"/>
                </a:solidFill>
                <a:latin typeface="TT Backwards Bold"/>
              </a:rPr>
              <a:t>LEARN</a:t>
            </a:r>
          </a:p>
        </p:txBody>
      </p:sp>
      <p:grpSp>
        <p:nvGrpSpPr>
          <p:cNvPr id="21" name="Group 32">
            <a:extLst>
              <a:ext uri="{FF2B5EF4-FFF2-40B4-BE49-F238E27FC236}">
                <a16:creationId xmlns:a16="http://schemas.microsoft.com/office/drawing/2014/main" id="{F33069C2-7E31-486F-C1C3-85C270245480}"/>
              </a:ext>
            </a:extLst>
          </p:cNvPr>
          <p:cNvGrpSpPr/>
          <p:nvPr/>
        </p:nvGrpSpPr>
        <p:grpSpPr>
          <a:xfrm>
            <a:off x="2046164" y="6895376"/>
            <a:ext cx="14195672" cy="741791"/>
            <a:chOff x="0" y="0"/>
            <a:chExt cx="15082520" cy="406400"/>
          </a:xfrm>
        </p:grpSpPr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C548D98F-BA8D-83E8-569E-4E0170F56213}"/>
                </a:ext>
              </a:extLst>
            </p:cNvPr>
            <p:cNvSpPr/>
            <p:nvPr/>
          </p:nvSpPr>
          <p:spPr>
            <a:xfrm>
              <a:off x="0" y="0"/>
              <a:ext cx="15082520" cy="406400"/>
            </a:xfrm>
            <a:custGeom>
              <a:avLst/>
              <a:gdLst/>
              <a:ahLst/>
              <a:cxnLst/>
              <a:rect l="l" t="t" r="r" b="b"/>
              <a:pathLst>
                <a:path w="15082520" h="406400">
                  <a:moveTo>
                    <a:pt x="14879320" y="0"/>
                  </a:moveTo>
                  <a:cubicBezTo>
                    <a:pt x="14991544" y="0"/>
                    <a:pt x="15082520" y="90976"/>
                    <a:pt x="15082520" y="203200"/>
                  </a:cubicBezTo>
                  <a:cubicBezTo>
                    <a:pt x="15082520" y="315424"/>
                    <a:pt x="14991544" y="406400"/>
                    <a:pt x="1487932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C687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TextBox 34">
              <a:extLst>
                <a:ext uri="{FF2B5EF4-FFF2-40B4-BE49-F238E27FC236}">
                  <a16:creationId xmlns:a16="http://schemas.microsoft.com/office/drawing/2014/main" id="{E437E7BE-B5DE-5155-1296-24800314C1DB}"/>
                </a:ext>
              </a:extLst>
            </p:cNvPr>
            <p:cNvSpPr txBox="1"/>
            <p:nvPr/>
          </p:nvSpPr>
          <p:spPr>
            <a:xfrm>
              <a:off x="0" y="-38100"/>
              <a:ext cx="1508252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995672" y="2410360"/>
            <a:ext cx="3693127" cy="224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52"/>
              </a:lnSpc>
              <a:spcBef>
                <a:spcPct val="0"/>
              </a:spcBef>
            </a:pPr>
            <a:r>
              <a:rPr lang="en-US" sz="13180">
                <a:solidFill>
                  <a:srgbClr val="F7F3ED"/>
                </a:solidFill>
                <a:latin typeface="TT Backwards Bold"/>
              </a:rPr>
              <a:t>TO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7447192" y="4660285"/>
            <a:ext cx="3323089" cy="2045597"/>
            <a:chOff x="0" y="0"/>
            <a:chExt cx="660200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0200" cy="406400"/>
            </a:xfrm>
            <a:custGeom>
              <a:avLst/>
              <a:gdLst/>
              <a:ahLst/>
              <a:cxnLst/>
              <a:rect l="l" t="t" r="r" b="b"/>
              <a:pathLst>
                <a:path w="660200" h="406400">
                  <a:moveTo>
                    <a:pt x="457000" y="0"/>
                  </a:moveTo>
                  <a:cubicBezTo>
                    <a:pt x="569224" y="0"/>
                    <a:pt x="660200" y="90976"/>
                    <a:pt x="660200" y="203200"/>
                  </a:cubicBezTo>
                  <a:cubicBezTo>
                    <a:pt x="660200" y="315424"/>
                    <a:pt x="569224" y="406400"/>
                    <a:pt x="4570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94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60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703474" y="4596913"/>
            <a:ext cx="2872530" cy="224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52"/>
              </a:lnSpc>
              <a:spcBef>
                <a:spcPct val="0"/>
              </a:spcBef>
            </a:pPr>
            <a:r>
              <a:rPr lang="en-US" sz="13180">
                <a:solidFill>
                  <a:srgbClr val="F7F3ED"/>
                </a:solidFill>
                <a:latin typeface="TT Backwards Bold"/>
              </a:rPr>
              <a:t>AND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09800" y="7042753"/>
            <a:ext cx="13845715" cy="462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714" dirty="0">
                <a:solidFill>
                  <a:schemeClr val="bg1"/>
                </a:solidFill>
                <a:latin typeface="Poppins"/>
              </a:rPr>
              <a:t>We’re going to provide you with some food to eat and some food for thought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36645" y="326878"/>
            <a:ext cx="8414709" cy="2217319"/>
            <a:chOff x="0" y="0"/>
            <a:chExt cx="1811656" cy="4773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1656" cy="477381"/>
            </a:xfrm>
            <a:custGeom>
              <a:avLst/>
              <a:gdLst/>
              <a:ahLst/>
              <a:cxnLst/>
              <a:rect l="l" t="t" r="r" b="b"/>
              <a:pathLst>
                <a:path w="1811656" h="477381">
                  <a:moveTo>
                    <a:pt x="1608456" y="0"/>
                  </a:moveTo>
                  <a:cubicBezTo>
                    <a:pt x="1720680" y="0"/>
                    <a:pt x="1811656" y="106865"/>
                    <a:pt x="1811656" y="238690"/>
                  </a:cubicBezTo>
                  <a:cubicBezTo>
                    <a:pt x="1811656" y="370515"/>
                    <a:pt x="1720680" y="477381"/>
                    <a:pt x="1608456" y="477381"/>
                  </a:cubicBezTo>
                  <a:lnTo>
                    <a:pt x="203200" y="477381"/>
                  </a:lnTo>
                  <a:cubicBezTo>
                    <a:pt x="90976" y="477381"/>
                    <a:pt x="0" y="370515"/>
                    <a:pt x="0" y="238690"/>
                  </a:cubicBezTo>
                  <a:cubicBezTo>
                    <a:pt x="0" y="106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C68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11656" cy="5154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172912" y="5966825"/>
            <a:ext cx="5205634" cy="3905216"/>
          </a:xfrm>
          <a:custGeom>
            <a:avLst/>
            <a:gdLst/>
            <a:ahLst/>
            <a:cxnLst/>
            <a:rect l="l" t="t" r="r" b="b"/>
            <a:pathLst>
              <a:path w="5205634" h="3905216">
                <a:moveTo>
                  <a:pt x="0" y="0"/>
                </a:moveTo>
                <a:lnTo>
                  <a:pt x="5205634" y="0"/>
                </a:lnTo>
                <a:lnTo>
                  <a:pt x="5205634" y="3905216"/>
                </a:lnTo>
                <a:lnTo>
                  <a:pt x="0" y="3905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823076" y="2663596"/>
            <a:ext cx="5436224" cy="3034172"/>
          </a:xfrm>
          <a:custGeom>
            <a:avLst/>
            <a:gdLst/>
            <a:ahLst/>
            <a:cxnLst/>
            <a:rect l="l" t="t" r="r" b="b"/>
            <a:pathLst>
              <a:path w="5436224" h="3034172">
                <a:moveTo>
                  <a:pt x="0" y="0"/>
                </a:moveTo>
                <a:lnTo>
                  <a:pt x="5436224" y="0"/>
                </a:lnTo>
                <a:lnTo>
                  <a:pt x="5436224" y="3034171"/>
                </a:lnTo>
                <a:lnTo>
                  <a:pt x="0" y="30341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021569" y="2747532"/>
            <a:ext cx="4821160" cy="2699849"/>
          </a:xfrm>
          <a:custGeom>
            <a:avLst/>
            <a:gdLst/>
            <a:ahLst/>
            <a:cxnLst/>
            <a:rect l="l" t="t" r="r" b="b"/>
            <a:pathLst>
              <a:path w="4821160" h="2699849">
                <a:moveTo>
                  <a:pt x="0" y="0"/>
                </a:moveTo>
                <a:lnTo>
                  <a:pt x="4821160" y="0"/>
                </a:lnTo>
                <a:lnTo>
                  <a:pt x="4821160" y="2699849"/>
                </a:lnTo>
                <a:lnTo>
                  <a:pt x="0" y="269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28700" y="2710937"/>
            <a:ext cx="4821160" cy="3208263"/>
          </a:xfrm>
          <a:custGeom>
            <a:avLst/>
            <a:gdLst/>
            <a:ahLst/>
            <a:cxnLst/>
            <a:rect l="l" t="t" r="r" b="b"/>
            <a:pathLst>
              <a:path w="4821160" h="3208263">
                <a:moveTo>
                  <a:pt x="0" y="0"/>
                </a:moveTo>
                <a:lnTo>
                  <a:pt x="4821160" y="0"/>
                </a:lnTo>
                <a:lnTo>
                  <a:pt x="4821160" y="3208263"/>
                </a:lnTo>
                <a:lnTo>
                  <a:pt x="0" y="32082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927920" y="5533106"/>
            <a:ext cx="8827151" cy="4413575"/>
          </a:xfrm>
          <a:custGeom>
            <a:avLst/>
            <a:gdLst/>
            <a:ahLst/>
            <a:cxnLst/>
            <a:rect l="l" t="t" r="r" b="b"/>
            <a:pathLst>
              <a:path w="8827151" h="4413575">
                <a:moveTo>
                  <a:pt x="0" y="0"/>
                </a:moveTo>
                <a:lnTo>
                  <a:pt x="8827151" y="0"/>
                </a:lnTo>
                <a:lnTo>
                  <a:pt x="8827151" y="4413575"/>
                </a:lnTo>
                <a:lnTo>
                  <a:pt x="0" y="44135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435316" y="326878"/>
            <a:ext cx="7417369" cy="2303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14"/>
              </a:lnSpc>
            </a:pPr>
            <a:r>
              <a:rPr lang="en-US" sz="6857">
                <a:solidFill>
                  <a:srgbClr val="FFFFFF"/>
                </a:solidFill>
                <a:latin typeface="Poppins"/>
              </a:rPr>
              <a:t>Structure/</a:t>
            </a:r>
          </a:p>
          <a:p>
            <a:pPr algn="ctr">
              <a:lnSpc>
                <a:spcPts val="8914"/>
              </a:lnSpc>
            </a:pPr>
            <a:r>
              <a:rPr lang="en-US" sz="6857">
                <a:solidFill>
                  <a:srgbClr val="FFFFFF"/>
                </a:solidFill>
                <a:latin typeface="Poppins"/>
              </a:rPr>
              <a:t>Predictability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57525" y="2078881"/>
            <a:ext cx="12172950" cy="61292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57600" y="2057400"/>
            <a:ext cx="10972800" cy="61721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0039" y="4230996"/>
            <a:ext cx="5108491" cy="1821818"/>
            <a:chOff x="0" y="0"/>
            <a:chExt cx="1139571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9571" cy="406400"/>
            </a:xfrm>
            <a:custGeom>
              <a:avLst/>
              <a:gdLst/>
              <a:ahLst/>
              <a:cxnLst/>
              <a:rect l="l" t="t" r="r" b="b"/>
              <a:pathLst>
                <a:path w="1139571" h="406400">
                  <a:moveTo>
                    <a:pt x="936371" y="0"/>
                  </a:moveTo>
                  <a:cubicBezTo>
                    <a:pt x="1048595" y="0"/>
                    <a:pt x="1139571" y="90976"/>
                    <a:pt x="1139571" y="203200"/>
                  </a:cubicBezTo>
                  <a:cubicBezTo>
                    <a:pt x="1139571" y="315424"/>
                    <a:pt x="1048595" y="406400"/>
                    <a:pt x="9363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139571" cy="46355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Poppins Bold"/>
                </a:rPr>
                <a:t>Resource Directory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Poppins"/>
                </a:rPr>
                <a:t>List of places and their resources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89755" y="4230996"/>
            <a:ext cx="5108491" cy="1821818"/>
            <a:chOff x="0" y="0"/>
            <a:chExt cx="1139571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9571" cy="406400"/>
            </a:xfrm>
            <a:custGeom>
              <a:avLst/>
              <a:gdLst/>
              <a:ahLst/>
              <a:cxnLst/>
              <a:rect l="l" t="t" r="r" b="b"/>
              <a:pathLst>
                <a:path w="1139571" h="406400">
                  <a:moveTo>
                    <a:pt x="936371" y="0"/>
                  </a:moveTo>
                  <a:cubicBezTo>
                    <a:pt x="1048595" y="0"/>
                    <a:pt x="1139571" y="90976"/>
                    <a:pt x="1139571" y="203200"/>
                  </a:cubicBezTo>
                  <a:cubicBezTo>
                    <a:pt x="1139571" y="315424"/>
                    <a:pt x="1048595" y="406400"/>
                    <a:pt x="9363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139571" cy="46355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Poppins Bold"/>
                </a:rPr>
                <a:t>Social Media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Poppins"/>
                </a:rPr>
                <a:t>Share you inclusivity measures on social media page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79471" y="4230996"/>
            <a:ext cx="5108491" cy="1821818"/>
            <a:chOff x="0" y="0"/>
            <a:chExt cx="1139571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39571" cy="406400"/>
            </a:xfrm>
            <a:custGeom>
              <a:avLst/>
              <a:gdLst/>
              <a:ahLst/>
              <a:cxnLst/>
              <a:rect l="l" t="t" r="r" b="b"/>
              <a:pathLst>
                <a:path w="1139571" h="406400">
                  <a:moveTo>
                    <a:pt x="936371" y="0"/>
                  </a:moveTo>
                  <a:cubicBezTo>
                    <a:pt x="1048595" y="0"/>
                    <a:pt x="1139571" y="90976"/>
                    <a:pt x="1139571" y="203200"/>
                  </a:cubicBezTo>
                  <a:cubicBezTo>
                    <a:pt x="1139571" y="315424"/>
                    <a:pt x="1048595" y="406400"/>
                    <a:pt x="9363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139571" cy="46355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Poppins Bold"/>
                </a:rPr>
                <a:t>Word Of Mouth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Poppins"/>
                </a:rPr>
                <a:t>Caregivers will share with other caregivers!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794897" y="6436148"/>
            <a:ext cx="5108491" cy="1857248"/>
            <a:chOff x="0" y="0"/>
            <a:chExt cx="1139571" cy="4143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39571" cy="414304"/>
            </a:xfrm>
            <a:custGeom>
              <a:avLst/>
              <a:gdLst/>
              <a:ahLst/>
              <a:cxnLst/>
              <a:rect l="l" t="t" r="r" b="b"/>
              <a:pathLst>
                <a:path w="1139571" h="414304">
                  <a:moveTo>
                    <a:pt x="936371" y="0"/>
                  </a:moveTo>
                  <a:cubicBezTo>
                    <a:pt x="1048595" y="0"/>
                    <a:pt x="1139571" y="92745"/>
                    <a:pt x="1139571" y="207152"/>
                  </a:cubicBezTo>
                  <a:cubicBezTo>
                    <a:pt x="1139571" y="321559"/>
                    <a:pt x="1048595" y="414304"/>
                    <a:pt x="936371" y="414304"/>
                  </a:cubicBezTo>
                  <a:lnTo>
                    <a:pt x="203200" y="414304"/>
                  </a:lnTo>
                  <a:cubicBezTo>
                    <a:pt x="90976" y="414304"/>
                    <a:pt x="0" y="321559"/>
                    <a:pt x="0" y="207152"/>
                  </a:cubicBezTo>
                  <a:cubicBezTo>
                    <a:pt x="0" y="9274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139571" cy="47145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Poppins Bold"/>
                </a:rPr>
                <a:t>Support Agencies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Poppins"/>
                </a:rPr>
                <a:t>Share your info and in turn you will receive more advertisement from the autism community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84613" y="6436148"/>
            <a:ext cx="5108491" cy="1821818"/>
            <a:chOff x="0" y="0"/>
            <a:chExt cx="1139571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39571" cy="406400"/>
            </a:xfrm>
            <a:custGeom>
              <a:avLst/>
              <a:gdLst/>
              <a:ahLst/>
              <a:cxnLst/>
              <a:rect l="l" t="t" r="r" b="b"/>
              <a:pathLst>
                <a:path w="1139571" h="406400">
                  <a:moveTo>
                    <a:pt x="936371" y="0"/>
                  </a:moveTo>
                  <a:cubicBezTo>
                    <a:pt x="1048595" y="0"/>
                    <a:pt x="1139571" y="90976"/>
                    <a:pt x="1139571" y="203200"/>
                  </a:cubicBezTo>
                  <a:cubicBezTo>
                    <a:pt x="1139571" y="315424"/>
                    <a:pt x="1048595" y="406400"/>
                    <a:pt x="9363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139571" cy="46355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Poppins Bold"/>
                </a:rPr>
                <a:t>Fundraising/Events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Poppins"/>
                </a:rPr>
                <a:t>Support local agencies or celebrate autism awareness month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431215" y="2285585"/>
            <a:ext cx="19123782" cy="515292"/>
            <a:chOff x="0" y="0"/>
            <a:chExt cx="15082520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082520" cy="406400"/>
            </a:xfrm>
            <a:custGeom>
              <a:avLst/>
              <a:gdLst/>
              <a:ahLst/>
              <a:cxnLst/>
              <a:rect l="l" t="t" r="r" b="b"/>
              <a:pathLst>
                <a:path w="15082520" h="406400">
                  <a:moveTo>
                    <a:pt x="14879320" y="0"/>
                  </a:moveTo>
                  <a:cubicBezTo>
                    <a:pt x="14991544" y="0"/>
                    <a:pt x="15082520" y="90976"/>
                    <a:pt x="15082520" y="203200"/>
                  </a:cubicBezTo>
                  <a:cubicBezTo>
                    <a:pt x="15082520" y="315424"/>
                    <a:pt x="14991544" y="406400"/>
                    <a:pt x="1487932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508252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31215" y="1837706"/>
            <a:ext cx="19123782" cy="515292"/>
            <a:chOff x="0" y="0"/>
            <a:chExt cx="15082520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082520" cy="406400"/>
            </a:xfrm>
            <a:custGeom>
              <a:avLst/>
              <a:gdLst/>
              <a:ahLst/>
              <a:cxnLst/>
              <a:rect l="l" t="t" r="r" b="b"/>
              <a:pathLst>
                <a:path w="15082520" h="406400">
                  <a:moveTo>
                    <a:pt x="14879320" y="0"/>
                  </a:moveTo>
                  <a:cubicBezTo>
                    <a:pt x="14991544" y="0"/>
                    <a:pt x="15082520" y="90976"/>
                    <a:pt x="15082520" y="203200"/>
                  </a:cubicBezTo>
                  <a:cubicBezTo>
                    <a:pt x="15082520" y="315424"/>
                    <a:pt x="14991544" y="406400"/>
                    <a:pt x="1487932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D81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508252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431215" y="1410263"/>
            <a:ext cx="19123782" cy="515292"/>
            <a:chOff x="0" y="0"/>
            <a:chExt cx="15082520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082520" cy="406400"/>
            </a:xfrm>
            <a:custGeom>
              <a:avLst/>
              <a:gdLst/>
              <a:ahLst/>
              <a:cxnLst/>
              <a:rect l="l" t="t" r="r" b="b"/>
              <a:pathLst>
                <a:path w="15082520" h="406400">
                  <a:moveTo>
                    <a:pt x="14879320" y="0"/>
                  </a:moveTo>
                  <a:cubicBezTo>
                    <a:pt x="14991544" y="0"/>
                    <a:pt x="15082520" y="90976"/>
                    <a:pt x="15082520" y="203200"/>
                  </a:cubicBezTo>
                  <a:cubicBezTo>
                    <a:pt x="15082520" y="315424"/>
                    <a:pt x="14991544" y="406400"/>
                    <a:pt x="1487932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508252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431215" y="894971"/>
            <a:ext cx="19123782" cy="515292"/>
            <a:chOff x="0" y="0"/>
            <a:chExt cx="15082520" cy="406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082520" cy="406400"/>
            </a:xfrm>
            <a:custGeom>
              <a:avLst/>
              <a:gdLst/>
              <a:ahLst/>
              <a:cxnLst/>
              <a:rect l="l" t="t" r="r" b="b"/>
              <a:pathLst>
                <a:path w="15082520" h="406400">
                  <a:moveTo>
                    <a:pt x="14879320" y="0"/>
                  </a:moveTo>
                  <a:cubicBezTo>
                    <a:pt x="14991544" y="0"/>
                    <a:pt x="15082520" y="90976"/>
                    <a:pt x="15082520" y="203200"/>
                  </a:cubicBezTo>
                  <a:cubicBezTo>
                    <a:pt x="15082520" y="315424"/>
                    <a:pt x="14991544" y="406400"/>
                    <a:pt x="1487932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63B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508252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404567" y="2733012"/>
            <a:ext cx="19123782" cy="515292"/>
            <a:chOff x="0" y="0"/>
            <a:chExt cx="15082520" cy="406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082520" cy="406400"/>
            </a:xfrm>
            <a:custGeom>
              <a:avLst/>
              <a:gdLst/>
              <a:ahLst/>
              <a:cxnLst/>
              <a:rect l="l" t="t" r="r" b="b"/>
              <a:pathLst>
                <a:path w="15082520" h="406400">
                  <a:moveTo>
                    <a:pt x="14879320" y="0"/>
                  </a:moveTo>
                  <a:cubicBezTo>
                    <a:pt x="14991544" y="0"/>
                    <a:pt x="15082520" y="90976"/>
                    <a:pt x="15082520" y="203200"/>
                  </a:cubicBezTo>
                  <a:cubicBezTo>
                    <a:pt x="15082520" y="315424"/>
                    <a:pt x="14991544" y="406400"/>
                    <a:pt x="1487932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94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508252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-404567" y="3154574"/>
            <a:ext cx="19123782" cy="515292"/>
            <a:chOff x="0" y="0"/>
            <a:chExt cx="15082520" cy="406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5082520" cy="406400"/>
            </a:xfrm>
            <a:custGeom>
              <a:avLst/>
              <a:gdLst/>
              <a:ahLst/>
              <a:cxnLst/>
              <a:rect l="l" t="t" r="r" b="b"/>
              <a:pathLst>
                <a:path w="15082520" h="406400">
                  <a:moveTo>
                    <a:pt x="14879320" y="0"/>
                  </a:moveTo>
                  <a:cubicBezTo>
                    <a:pt x="14991544" y="0"/>
                    <a:pt x="15082520" y="90976"/>
                    <a:pt x="15082520" y="203200"/>
                  </a:cubicBezTo>
                  <a:cubicBezTo>
                    <a:pt x="15082520" y="315424"/>
                    <a:pt x="14991544" y="406400"/>
                    <a:pt x="1487932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C68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508252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3940636" y="1437325"/>
            <a:ext cx="10380079" cy="1467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4"/>
              </a:lnSpc>
              <a:spcBef>
                <a:spcPct val="0"/>
              </a:spcBef>
            </a:pPr>
            <a:r>
              <a:rPr lang="en-US" sz="8603">
                <a:solidFill>
                  <a:srgbClr val="FFFFFF"/>
                </a:solidFill>
                <a:latin typeface="TT Backwards Bold"/>
              </a:rPr>
              <a:t>CAREGIVER AWARENESS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654108" y="2660594"/>
            <a:ext cx="12953135" cy="40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1"/>
              </a:lnSpc>
            </a:pPr>
            <a:r>
              <a:rPr lang="en-US" sz="2370">
                <a:solidFill>
                  <a:srgbClr val="FFFFFF"/>
                </a:solidFill>
                <a:latin typeface="Poppins"/>
              </a:rPr>
              <a:t>How can you help to alleviate the work of caregivers for people with autism?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55255" y="6296331"/>
            <a:ext cx="6704045" cy="2961969"/>
          </a:xfrm>
          <a:custGeom>
            <a:avLst/>
            <a:gdLst/>
            <a:ahLst/>
            <a:cxnLst/>
            <a:rect l="l" t="t" r="r" b="b"/>
            <a:pathLst>
              <a:path w="6704045" h="2961969">
                <a:moveTo>
                  <a:pt x="0" y="0"/>
                </a:moveTo>
                <a:lnTo>
                  <a:pt x="6704045" y="0"/>
                </a:lnTo>
                <a:lnTo>
                  <a:pt x="6704045" y="2961969"/>
                </a:lnTo>
                <a:lnTo>
                  <a:pt x="0" y="29619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495825" y="740646"/>
            <a:ext cx="4405046" cy="4402854"/>
          </a:xfrm>
          <a:custGeom>
            <a:avLst/>
            <a:gdLst/>
            <a:ahLst/>
            <a:cxnLst/>
            <a:rect l="l" t="t" r="r" b="b"/>
            <a:pathLst>
              <a:path w="4405046" h="4402854">
                <a:moveTo>
                  <a:pt x="0" y="0"/>
                </a:moveTo>
                <a:lnTo>
                  <a:pt x="4405046" y="0"/>
                </a:lnTo>
                <a:lnTo>
                  <a:pt x="4405046" y="4402854"/>
                </a:lnTo>
                <a:lnTo>
                  <a:pt x="0" y="4402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316575" y="740646"/>
            <a:ext cx="3942725" cy="4784861"/>
          </a:xfrm>
          <a:custGeom>
            <a:avLst/>
            <a:gdLst/>
            <a:ahLst/>
            <a:cxnLst/>
            <a:rect l="l" t="t" r="r" b="b"/>
            <a:pathLst>
              <a:path w="3942725" h="4784861">
                <a:moveTo>
                  <a:pt x="0" y="0"/>
                </a:moveTo>
                <a:lnTo>
                  <a:pt x="3942725" y="0"/>
                </a:lnTo>
                <a:lnTo>
                  <a:pt x="3942725" y="4784860"/>
                </a:lnTo>
                <a:lnTo>
                  <a:pt x="0" y="47848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400000">
            <a:off x="1704842" y="745243"/>
            <a:ext cx="4373511" cy="3586279"/>
          </a:xfrm>
          <a:custGeom>
            <a:avLst/>
            <a:gdLst/>
            <a:ahLst/>
            <a:cxnLst/>
            <a:rect l="l" t="t" r="r" b="b"/>
            <a:pathLst>
              <a:path w="4373511" h="3586279">
                <a:moveTo>
                  <a:pt x="0" y="0"/>
                </a:moveTo>
                <a:lnTo>
                  <a:pt x="4373511" y="0"/>
                </a:lnTo>
                <a:lnTo>
                  <a:pt x="4373511" y="3586279"/>
                </a:lnTo>
                <a:lnTo>
                  <a:pt x="0" y="35862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390400" y="5143500"/>
            <a:ext cx="3800579" cy="4114800"/>
          </a:xfrm>
          <a:custGeom>
            <a:avLst/>
            <a:gdLst/>
            <a:ahLst/>
            <a:cxnLst/>
            <a:rect l="l" t="t" r="r" b="b"/>
            <a:pathLst>
              <a:path w="3800579" h="4114800">
                <a:moveTo>
                  <a:pt x="0" y="0"/>
                </a:moveTo>
                <a:lnTo>
                  <a:pt x="3800579" y="0"/>
                </a:lnTo>
                <a:lnTo>
                  <a:pt x="3800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07496" y="5143500"/>
            <a:ext cx="4677242" cy="4677242"/>
          </a:xfrm>
          <a:custGeom>
            <a:avLst/>
            <a:gdLst/>
            <a:ahLst/>
            <a:cxnLst/>
            <a:rect l="l" t="t" r="r" b="b"/>
            <a:pathLst>
              <a:path w="4677242" h="4677242">
                <a:moveTo>
                  <a:pt x="0" y="0"/>
                </a:moveTo>
                <a:lnTo>
                  <a:pt x="4677241" y="0"/>
                </a:lnTo>
                <a:lnTo>
                  <a:pt x="4677241" y="4677242"/>
                </a:lnTo>
                <a:lnTo>
                  <a:pt x="0" y="46772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75170" y="2896698"/>
            <a:ext cx="7213818" cy="504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79"/>
              </a:lnSpc>
            </a:pPr>
            <a:r>
              <a:rPr lang="en-US" sz="7879">
                <a:solidFill>
                  <a:srgbClr val="000000"/>
                </a:solidFill>
                <a:latin typeface="TT Backwards Bold"/>
              </a:rPr>
              <a:t>HOW DO WE MAKE OUR COMMUNITY INCLUSIVE FOR PEOPLE WITH AUTISM?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6832320"/>
            <a:ext cx="8267559" cy="2112684"/>
            <a:chOff x="0" y="0"/>
            <a:chExt cx="1590363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90363" cy="406400"/>
            </a:xfrm>
            <a:custGeom>
              <a:avLst/>
              <a:gdLst/>
              <a:ahLst/>
              <a:cxnLst/>
              <a:rect l="l" t="t" r="r" b="b"/>
              <a:pathLst>
                <a:path w="1590363" h="406400">
                  <a:moveTo>
                    <a:pt x="1387163" y="0"/>
                  </a:moveTo>
                  <a:cubicBezTo>
                    <a:pt x="1499388" y="0"/>
                    <a:pt x="1590363" y="90976"/>
                    <a:pt x="1590363" y="203200"/>
                  </a:cubicBezTo>
                  <a:cubicBezTo>
                    <a:pt x="1590363" y="315424"/>
                    <a:pt x="1499388" y="406400"/>
                    <a:pt x="138716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9036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288339"/>
            <a:ext cx="8267559" cy="2112684"/>
            <a:chOff x="0" y="0"/>
            <a:chExt cx="1590363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90363" cy="406400"/>
            </a:xfrm>
            <a:custGeom>
              <a:avLst/>
              <a:gdLst/>
              <a:ahLst/>
              <a:cxnLst/>
              <a:rect l="l" t="t" r="r" b="b"/>
              <a:pathLst>
                <a:path w="1590363" h="406400">
                  <a:moveTo>
                    <a:pt x="1387163" y="0"/>
                  </a:moveTo>
                  <a:cubicBezTo>
                    <a:pt x="1499388" y="0"/>
                    <a:pt x="1590363" y="90976"/>
                    <a:pt x="1590363" y="203200"/>
                  </a:cubicBezTo>
                  <a:cubicBezTo>
                    <a:pt x="1590363" y="315424"/>
                    <a:pt x="1499388" y="406400"/>
                    <a:pt x="138716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59036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1602305"/>
            <a:ext cx="8267559" cy="2112684"/>
            <a:chOff x="0" y="0"/>
            <a:chExt cx="1590363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90363" cy="406400"/>
            </a:xfrm>
            <a:custGeom>
              <a:avLst/>
              <a:gdLst/>
              <a:ahLst/>
              <a:cxnLst/>
              <a:rect l="l" t="t" r="r" b="b"/>
              <a:pathLst>
                <a:path w="1590363" h="406400">
                  <a:moveTo>
                    <a:pt x="1387163" y="0"/>
                  </a:moveTo>
                  <a:cubicBezTo>
                    <a:pt x="1499388" y="0"/>
                    <a:pt x="1590363" y="90976"/>
                    <a:pt x="1590363" y="203200"/>
                  </a:cubicBezTo>
                  <a:cubicBezTo>
                    <a:pt x="1590363" y="315424"/>
                    <a:pt x="1499388" y="406400"/>
                    <a:pt x="138716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63B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59036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268645" y="2327574"/>
            <a:ext cx="6140124" cy="140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2"/>
              </a:lnSpc>
            </a:pPr>
            <a:r>
              <a:rPr lang="en-US" sz="8309">
                <a:solidFill>
                  <a:srgbClr val="FFFFFF"/>
                </a:solidFill>
                <a:latin typeface="Poppins"/>
              </a:rPr>
              <a:t>mpathy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83549" y="1400496"/>
            <a:ext cx="1961198" cy="2596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63"/>
              </a:lnSpc>
            </a:pPr>
            <a:r>
              <a:rPr lang="en-US" sz="15202" dirty="0">
                <a:solidFill>
                  <a:srgbClr val="FFFFFF"/>
                </a:solidFill>
                <a:latin typeface="Poppins Bold"/>
              </a:rPr>
              <a:t>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88046" y="4120362"/>
            <a:ext cx="1961198" cy="2596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63"/>
              </a:lnSpc>
            </a:pPr>
            <a:r>
              <a:rPr lang="en-US" sz="15202">
                <a:solidFill>
                  <a:srgbClr val="FFFFFF"/>
                </a:solidFill>
                <a:latin typeface="Poppins Bold"/>
              </a:rPr>
              <a:t>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84876" y="4806256"/>
            <a:ext cx="6140124" cy="170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1"/>
              </a:lnSpc>
            </a:pPr>
            <a:r>
              <a:rPr lang="en-US" sz="7409">
                <a:solidFill>
                  <a:srgbClr val="FFFFFF"/>
                </a:solidFill>
                <a:latin typeface="Poppins"/>
              </a:rPr>
              <a:t>ducation/</a:t>
            </a:r>
          </a:p>
          <a:p>
            <a:pPr>
              <a:lnSpc>
                <a:spcPts val="6001"/>
              </a:lnSpc>
            </a:pPr>
            <a:r>
              <a:rPr lang="en-US" sz="7409">
                <a:solidFill>
                  <a:srgbClr val="FFFFFF"/>
                </a:solidFill>
                <a:latin typeface="Poppins"/>
              </a:rPr>
              <a:t>xperiences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83549" y="6586059"/>
            <a:ext cx="1961198" cy="2596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63"/>
              </a:lnSpc>
            </a:pPr>
            <a:r>
              <a:rPr lang="en-US" sz="15202">
                <a:solidFill>
                  <a:srgbClr val="FFFFFF"/>
                </a:solidFill>
                <a:latin typeface="Poppins Bold"/>
              </a:rPr>
              <a:t>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72753" y="7499147"/>
            <a:ext cx="6140124" cy="140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2"/>
              </a:lnSpc>
            </a:pPr>
            <a:r>
              <a:rPr lang="en-US" sz="8309">
                <a:solidFill>
                  <a:srgbClr val="FFFFFF"/>
                </a:solidFill>
                <a:latin typeface="Poppins"/>
              </a:rPr>
              <a:t>xplore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61336"/>
            <a:ext cx="8267559" cy="2112684"/>
            <a:chOff x="0" y="0"/>
            <a:chExt cx="1590363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0363" cy="406400"/>
            </a:xfrm>
            <a:custGeom>
              <a:avLst/>
              <a:gdLst/>
              <a:ahLst/>
              <a:cxnLst/>
              <a:rect l="l" t="t" r="r" b="b"/>
              <a:pathLst>
                <a:path w="1590363" h="406400">
                  <a:moveTo>
                    <a:pt x="1387163" y="0"/>
                  </a:moveTo>
                  <a:cubicBezTo>
                    <a:pt x="1499388" y="0"/>
                    <a:pt x="1590363" y="90976"/>
                    <a:pt x="1590363" y="203200"/>
                  </a:cubicBezTo>
                  <a:cubicBezTo>
                    <a:pt x="1590363" y="315424"/>
                    <a:pt x="1499388" y="406400"/>
                    <a:pt x="138716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63B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9036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45554" y="4695754"/>
            <a:ext cx="5503238" cy="5123015"/>
          </a:xfrm>
          <a:custGeom>
            <a:avLst/>
            <a:gdLst/>
            <a:ahLst/>
            <a:cxnLst/>
            <a:rect l="l" t="t" r="r" b="b"/>
            <a:pathLst>
              <a:path w="5503238" h="5123015">
                <a:moveTo>
                  <a:pt x="0" y="0"/>
                </a:moveTo>
                <a:lnTo>
                  <a:pt x="5503239" y="0"/>
                </a:lnTo>
                <a:lnTo>
                  <a:pt x="5503239" y="5123015"/>
                </a:lnTo>
                <a:lnTo>
                  <a:pt x="0" y="5123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2335464" y="4919627"/>
            <a:ext cx="5253111" cy="4675269"/>
          </a:xfrm>
          <a:custGeom>
            <a:avLst/>
            <a:gdLst/>
            <a:ahLst/>
            <a:cxnLst/>
            <a:rect l="l" t="t" r="r" b="b"/>
            <a:pathLst>
              <a:path w="5253111" h="4675269">
                <a:moveTo>
                  <a:pt x="5253111" y="0"/>
                </a:moveTo>
                <a:lnTo>
                  <a:pt x="0" y="0"/>
                </a:lnTo>
                <a:lnTo>
                  <a:pt x="0" y="4675269"/>
                </a:lnTo>
                <a:lnTo>
                  <a:pt x="5253111" y="4675269"/>
                </a:lnTo>
                <a:lnTo>
                  <a:pt x="52531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666911" y="3338991"/>
            <a:ext cx="4954179" cy="5724366"/>
          </a:xfrm>
          <a:custGeom>
            <a:avLst/>
            <a:gdLst/>
            <a:ahLst/>
            <a:cxnLst/>
            <a:rect l="l" t="t" r="r" b="b"/>
            <a:pathLst>
              <a:path w="4954179" h="5724366">
                <a:moveTo>
                  <a:pt x="0" y="0"/>
                </a:moveTo>
                <a:lnTo>
                  <a:pt x="4954178" y="0"/>
                </a:lnTo>
                <a:lnTo>
                  <a:pt x="4954178" y="5724366"/>
                </a:lnTo>
                <a:lnTo>
                  <a:pt x="0" y="57243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197173" y="1874337"/>
            <a:ext cx="6140124" cy="140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2"/>
              </a:lnSpc>
            </a:pPr>
            <a:r>
              <a:rPr lang="en-US" sz="8309">
                <a:solidFill>
                  <a:srgbClr val="FFFFFF"/>
                </a:solidFill>
                <a:latin typeface="Poppins"/>
              </a:rPr>
              <a:t>mpathy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12077" y="947259"/>
            <a:ext cx="1961198" cy="2596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63"/>
              </a:lnSpc>
            </a:pPr>
            <a:r>
              <a:rPr lang="en-US" sz="15202" dirty="0">
                <a:solidFill>
                  <a:srgbClr val="FFFFFF"/>
                </a:solidFill>
                <a:latin typeface="Poppins Bold"/>
              </a:rPr>
              <a:t>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14754" y="4511825"/>
            <a:ext cx="3858492" cy="3815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9"/>
              </a:lnSpc>
            </a:pPr>
            <a:r>
              <a:rPr lang="en-US" sz="3299">
                <a:solidFill>
                  <a:srgbClr val="000000"/>
                </a:solidFill>
                <a:latin typeface="Poppins"/>
              </a:rPr>
              <a:t>Empathy is a respectful understanding of what others are experiencing. </a:t>
            </a:r>
          </a:p>
          <a:p>
            <a:pPr algn="ctr">
              <a:lnSpc>
                <a:spcPts val="4289"/>
              </a:lnSpc>
            </a:pPr>
            <a:r>
              <a:rPr lang="en-US" sz="3299">
                <a:solidFill>
                  <a:srgbClr val="000000"/>
                </a:solidFill>
                <a:latin typeface="Poppins"/>
              </a:rPr>
              <a:t>- Marshall B. Rosenberg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07523" y="5734893"/>
            <a:ext cx="3508994" cy="3383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0"/>
              </a:lnSpc>
            </a:pPr>
            <a:r>
              <a:rPr lang="en-US" sz="2969">
                <a:solidFill>
                  <a:srgbClr val="000000"/>
                </a:solidFill>
                <a:latin typeface="Poppins"/>
              </a:rPr>
              <a:t>Empathy is seeing with the eyes of another, listening with the ears of another, and feeling with the heart of another.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3988" y="5620440"/>
            <a:ext cx="3858492" cy="367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>
                <a:solidFill>
                  <a:srgbClr val="000000"/>
                </a:solidFill>
                <a:latin typeface="Poppins"/>
              </a:rPr>
              <a:t>Empathy is the starting point for creating a community and taking action. It’s the impetus for creating change. </a:t>
            </a:r>
          </a:p>
          <a:p>
            <a:pPr algn="ctr">
              <a:lnSpc>
                <a:spcPts val="3639"/>
              </a:lnSpc>
            </a:pPr>
            <a:r>
              <a:rPr lang="en-US" sz="2799">
                <a:solidFill>
                  <a:srgbClr val="000000"/>
                </a:solidFill>
                <a:latin typeface="Poppins"/>
              </a:rPr>
              <a:t>- Max Carver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12436" y="859318"/>
            <a:ext cx="10572631" cy="8957902"/>
          </a:xfrm>
          <a:custGeom>
            <a:avLst/>
            <a:gdLst/>
            <a:ahLst/>
            <a:cxnLst/>
            <a:rect l="l" t="t" r="r" b="b"/>
            <a:pathLst>
              <a:path w="10572631" h="8957902">
                <a:moveTo>
                  <a:pt x="0" y="0"/>
                </a:moveTo>
                <a:lnTo>
                  <a:pt x="10572631" y="0"/>
                </a:lnTo>
                <a:lnTo>
                  <a:pt x="10572631" y="8957902"/>
                </a:lnTo>
                <a:lnTo>
                  <a:pt x="0" y="8957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127503"/>
            <a:ext cx="8267559" cy="2112684"/>
            <a:chOff x="0" y="0"/>
            <a:chExt cx="1590363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90363" cy="406400"/>
            </a:xfrm>
            <a:custGeom>
              <a:avLst/>
              <a:gdLst/>
              <a:ahLst/>
              <a:cxnLst/>
              <a:rect l="l" t="t" r="r" b="b"/>
              <a:pathLst>
                <a:path w="1590363" h="406400">
                  <a:moveTo>
                    <a:pt x="1387163" y="0"/>
                  </a:moveTo>
                  <a:cubicBezTo>
                    <a:pt x="1499388" y="0"/>
                    <a:pt x="1590363" y="90976"/>
                    <a:pt x="1590363" y="203200"/>
                  </a:cubicBezTo>
                  <a:cubicBezTo>
                    <a:pt x="1590363" y="315424"/>
                    <a:pt x="1499388" y="406400"/>
                    <a:pt x="138716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9036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16574" y="876300"/>
            <a:ext cx="1961198" cy="2596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63"/>
              </a:lnSpc>
            </a:pPr>
            <a:r>
              <a:rPr lang="en-US" sz="15202" dirty="0">
                <a:solidFill>
                  <a:srgbClr val="FFFFFF"/>
                </a:solidFill>
                <a:latin typeface="Poppins Bold"/>
              </a:rPr>
              <a:t>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13404" y="1562195"/>
            <a:ext cx="6140124" cy="170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1"/>
              </a:lnSpc>
            </a:pPr>
            <a:r>
              <a:rPr lang="en-US" sz="7409">
                <a:solidFill>
                  <a:srgbClr val="FFFFFF"/>
                </a:solidFill>
                <a:latin typeface="Poppins"/>
              </a:rPr>
              <a:t>ducation/</a:t>
            </a:r>
          </a:p>
          <a:p>
            <a:pPr>
              <a:lnSpc>
                <a:spcPts val="6001"/>
              </a:lnSpc>
            </a:pPr>
            <a:r>
              <a:rPr lang="en-US" sz="7409">
                <a:solidFill>
                  <a:srgbClr val="FFFFFF"/>
                </a:solidFill>
                <a:latin typeface="Poppins"/>
              </a:rPr>
              <a:t>xperiences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21970" y="3524774"/>
            <a:ext cx="7553565" cy="478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9"/>
              </a:lnSpc>
            </a:pPr>
            <a:r>
              <a:rPr lang="en-US" sz="4999">
                <a:solidFill>
                  <a:srgbClr val="000000"/>
                </a:solidFill>
                <a:latin typeface="Poppins Bold"/>
              </a:rPr>
              <a:t>If you’ve met one person with autism, you’ve met one person with autism.</a:t>
            </a:r>
          </a:p>
          <a:p>
            <a:pPr algn="ctr">
              <a:lnSpc>
                <a:spcPts val="6499"/>
              </a:lnSpc>
            </a:pPr>
            <a:r>
              <a:rPr lang="en-US" sz="4999">
                <a:solidFill>
                  <a:srgbClr val="000000"/>
                </a:solidFill>
                <a:latin typeface="Poppins Bold"/>
              </a:rPr>
              <a:t>-Dr. Steven Shore</a:t>
            </a:r>
          </a:p>
          <a:p>
            <a:pPr algn="ctr">
              <a:lnSpc>
                <a:spcPts val="2600"/>
              </a:lnSpc>
            </a:pPr>
            <a:endParaRPr lang="en-US" sz="4999">
              <a:solidFill>
                <a:srgbClr val="000000"/>
              </a:solidFill>
              <a:latin typeface="Poppins Bold"/>
            </a:endParaRPr>
          </a:p>
          <a:p>
            <a:pPr algn="ctr">
              <a:lnSpc>
                <a:spcPts val="2600"/>
              </a:lnSpc>
            </a:pPr>
            <a:endParaRPr lang="en-US" sz="4999">
              <a:solidFill>
                <a:srgbClr val="000000"/>
              </a:solidFill>
              <a:latin typeface="Poppi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7523" y="860043"/>
            <a:ext cx="2790260" cy="321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8"/>
              </a:lnSpc>
            </a:pPr>
            <a:r>
              <a:rPr lang="en-US" sz="1898">
                <a:solidFill>
                  <a:srgbClr val="F6F3EE"/>
                </a:solidFill>
                <a:latin typeface="Poppins"/>
              </a:rPr>
              <a:t>Our Department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871447" y="3442766"/>
            <a:ext cx="2521728" cy="1260864"/>
            <a:chOff x="0" y="0"/>
            <a:chExt cx="812800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9"/>
                </a:lnSpc>
              </a:pPr>
              <a:r>
                <a:rPr lang="en-US" sz="1999">
                  <a:solidFill>
                    <a:srgbClr val="F7F3ED"/>
                  </a:solidFill>
                  <a:latin typeface="Poppins Bold"/>
                </a:rPr>
                <a:t>Autism</a:t>
              </a:r>
            </a:p>
            <a:p>
              <a:pPr algn="ctr">
                <a:lnSpc>
                  <a:spcPts val="2599"/>
                </a:lnSpc>
              </a:pPr>
              <a:r>
                <a:rPr lang="en-US" sz="1999">
                  <a:solidFill>
                    <a:srgbClr val="F7F3ED"/>
                  </a:solidFill>
                  <a:latin typeface="Poppins Bold"/>
                </a:rPr>
                <a:t>Characteristics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76641" y="5407123"/>
            <a:ext cx="2521728" cy="1260864"/>
            <a:chOff x="0" y="0"/>
            <a:chExt cx="81280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63B3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9"/>
                </a:lnSpc>
              </a:pPr>
              <a:r>
                <a:rPr lang="en-US" sz="1999" spc="99">
                  <a:solidFill>
                    <a:srgbClr val="FFFFFF"/>
                  </a:solidFill>
                  <a:latin typeface="Poppins Bold"/>
                </a:rPr>
                <a:t>Learning</a:t>
              </a:r>
            </a:p>
            <a:p>
              <a:pPr algn="ctr">
                <a:lnSpc>
                  <a:spcPts val="2599"/>
                </a:lnSpc>
              </a:pPr>
              <a:r>
                <a:rPr lang="en-US" sz="1999" spc="99">
                  <a:solidFill>
                    <a:srgbClr val="FFFFFF"/>
                  </a:solidFill>
                  <a:latin typeface="Poppins Bold"/>
                </a:rPr>
                <a:t>Difficulties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83599" y="5406013"/>
            <a:ext cx="2521728" cy="1260864"/>
            <a:chOff x="0" y="0"/>
            <a:chExt cx="812800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C60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9"/>
                </a:lnSpc>
              </a:pPr>
              <a:r>
                <a:rPr lang="en-US" sz="1999" spc="99">
                  <a:solidFill>
                    <a:srgbClr val="FFFFFF"/>
                  </a:solidFill>
                  <a:latin typeface="Poppins Bold"/>
                </a:rPr>
                <a:t>Restricted </a:t>
              </a:r>
            </a:p>
            <a:p>
              <a:pPr algn="ctr">
                <a:lnSpc>
                  <a:spcPts val="2599"/>
                </a:lnSpc>
              </a:pPr>
              <a:r>
                <a:rPr lang="en-US" sz="1999" spc="99">
                  <a:solidFill>
                    <a:srgbClr val="FFFFFF"/>
                  </a:solidFill>
                  <a:latin typeface="Poppins Bold"/>
                </a:rPr>
                <a:t>Interests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 flipH="1">
            <a:off x="5649657" y="5021140"/>
            <a:ext cx="349480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9132302" y="4703630"/>
            <a:ext cx="9" cy="32886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H="1" flipV="1">
            <a:off x="9132311" y="5033291"/>
            <a:ext cx="12152" cy="37272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H="1" flipV="1">
            <a:off x="5637505" y="5008988"/>
            <a:ext cx="0" cy="39813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449262" y="7425936"/>
            <a:ext cx="2521728" cy="1260864"/>
            <a:chOff x="0" y="0"/>
            <a:chExt cx="812800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C68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9"/>
                </a:lnSpc>
              </a:pPr>
              <a:r>
                <a:rPr lang="en-US" sz="1999" spc="99">
                  <a:solidFill>
                    <a:srgbClr val="FFFFFF"/>
                  </a:solidFill>
                  <a:latin typeface="Poppins Bold"/>
                </a:rPr>
                <a:t>Processing Diffuculties</a:t>
              </a:r>
            </a:p>
          </p:txBody>
        </p:sp>
      </p:grpSp>
      <p:sp>
        <p:nvSpPr>
          <p:cNvPr id="19" name="AutoShape 19"/>
          <p:cNvSpPr/>
          <p:nvPr/>
        </p:nvSpPr>
        <p:spPr>
          <a:xfrm flipH="1">
            <a:off x="9156614" y="5020744"/>
            <a:ext cx="349480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 flipH="1" flipV="1">
            <a:off x="12639268" y="5032895"/>
            <a:ext cx="12152" cy="37272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870608" y="5295901"/>
            <a:ext cx="2521728" cy="1379070"/>
            <a:chOff x="0" y="-35491"/>
            <a:chExt cx="812800" cy="4445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D81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5491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9"/>
                </a:lnSpc>
              </a:pPr>
              <a:r>
                <a:rPr lang="en-US" sz="1999" spc="99" dirty="0">
                  <a:solidFill>
                    <a:srgbClr val="FFFFFF"/>
                  </a:solidFill>
                  <a:latin typeface="Poppins Bold"/>
                </a:rPr>
                <a:t>Communication</a:t>
              </a:r>
            </a:p>
            <a:p>
              <a:pPr algn="ctr">
                <a:lnSpc>
                  <a:spcPts val="2599"/>
                </a:lnSpc>
              </a:pPr>
              <a:r>
                <a:rPr lang="en-US" sz="1999" spc="99" dirty="0">
                  <a:solidFill>
                    <a:srgbClr val="FFFFFF"/>
                  </a:solidFill>
                  <a:latin typeface="Poppins Bold"/>
                </a:rPr>
                <a:t>Needs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895664" y="5407123"/>
            <a:ext cx="2521728" cy="1260864"/>
            <a:chOff x="0" y="0"/>
            <a:chExt cx="812800" cy="406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94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9"/>
                </a:lnSpc>
              </a:pPr>
              <a:r>
                <a:rPr lang="en-US" sz="1999" spc="99">
                  <a:solidFill>
                    <a:srgbClr val="FFFFFF"/>
                  </a:solidFill>
                  <a:latin typeface="Poppins Bold"/>
                </a:rPr>
                <a:t>Sensory </a:t>
              </a:r>
            </a:p>
            <a:p>
              <a:pPr algn="ctr">
                <a:lnSpc>
                  <a:spcPts val="2599"/>
                </a:lnSpc>
              </a:pPr>
              <a:r>
                <a:rPr lang="en-US" sz="1999" spc="99">
                  <a:solidFill>
                    <a:srgbClr val="FFFFFF"/>
                  </a:solidFill>
                  <a:latin typeface="Poppins Bold"/>
                </a:rPr>
                <a:t>Regulation</a:t>
              </a:r>
            </a:p>
          </p:txBody>
        </p:sp>
      </p:grpSp>
      <p:sp>
        <p:nvSpPr>
          <p:cNvPr id="27" name="AutoShape 27"/>
          <p:cNvSpPr/>
          <p:nvPr/>
        </p:nvSpPr>
        <p:spPr>
          <a:xfrm flipH="1">
            <a:off x="2155776" y="5020030"/>
            <a:ext cx="349480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AutoShape 28"/>
          <p:cNvSpPr/>
          <p:nvPr/>
        </p:nvSpPr>
        <p:spPr>
          <a:xfrm flipV="1">
            <a:off x="2131472" y="5007878"/>
            <a:ext cx="12152" cy="39813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 flipH="1">
            <a:off x="12675718" y="5020030"/>
            <a:ext cx="349480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/>
          <p:cNvSpPr/>
          <p:nvPr/>
        </p:nvSpPr>
        <p:spPr>
          <a:xfrm flipV="1">
            <a:off x="16156528" y="5032182"/>
            <a:ext cx="1844" cy="37494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1" name="Group 31"/>
          <p:cNvGrpSpPr/>
          <p:nvPr/>
        </p:nvGrpSpPr>
        <p:grpSpPr>
          <a:xfrm>
            <a:off x="1028700" y="1127503"/>
            <a:ext cx="8267559" cy="2112684"/>
            <a:chOff x="0" y="0"/>
            <a:chExt cx="1590363" cy="4064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590363" cy="406400"/>
            </a:xfrm>
            <a:custGeom>
              <a:avLst/>
              <a:gdLst/>
              <a:ahLst/>
              <a:cxnLst/>
              <a:rect l="l" t="t" r="r" b="b"/>
              <a:pathLst>
                <a:path w="1590363" h="406400">
                  <a:moveTo>
                    <a:pt x="1387163" y="0"/>
                  </a:moveTo>
                  <a:cubicBezTo>
                    <a:pt x="1499388" y="0"/>
                    <a:pt x="1590363" y="90976"/>
                    <a:pt x="1590363" y="203200"/>
                  </a:cubicBezTo>
                  <a:cubicBezTo>
                    <a:pt x="1590363" y="315424"/>
                    <a:pt x="1499388" y="406400"/>
                    <a:pt x="138716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59036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057400" y="876300"/>
            <a:ext cx="1961198" cy="2596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63"/>
              </a:lnSpc>
            </a:pPr>
            <a:r>
              <a:rPr lang="en-US" sz="15202" dirty="0">
                <a:solidFill>
                  <a:srgbClr val="FFFFFF"/>
                </a:solidFill>
                <a:latin typeface="Poppins Bold"/>
              </a:rPr>
              <a:t>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154230" y="1562195"/>
            <a:ext cx="6140124" cy="170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1"/>
              </a:lnSpc>
            </a:pPr>
            <a:r>
              <a:rPr lang="en-US" sz="7409">
                <a:solidFill>
                  <a:srgbClr val="FFFFFF"/>
                </a:solidFill>
                <a:latin typeface="Poppins"/>
              </a:rPr>
              <a:t>ducation/</a:t>
            </a:r>
          </a:p>
          <a:p>
            <a:pPr>
              <a:lnSpc>
                <a:spcPts val="6001"/>
              </a:lnSpc>
            </a:pPr>
            <a:r>
              <a:rPr lang="en-US" sz="7409">
                <a:solidFill>
                  <a:srgbClr val="FFFFFF"/>
                </a:solidFill>
                <a:latin typeface="Poppins"/>
              </a:rPr>
              <a:t>xperiences</a:t>
            </a:r>
          </a:p>
        </p:txBody>
      </p:sp>
      <p:sp>
        <p:nvSpPr>
          <p:cNvPr id="36" name="AutoShape 36"/>
          <p:cNvSpPr/>
          <p:nvPr/>
        </p:nvSpPr>
        <p:spPr>
          <a:xfrm>
            <a:off x="2108875" y="7054261"/>
            <a:ext cx="349480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AutoShape 37"/>
          <p:cNvSpPr/>
          <p:nvPr/>
        </p:nvSpPr>
        <p:spPr>
          <a:xfrm flipH="1">
            <a:off x="5615832" y="6668277"/>
            <a:ext cx="12152" cy="39813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AutoShape 38"/>
          <p:cNvSpPr/>
          <p:nvPr/>
        </p:nvSpPr>
        <p:spPr>
          <a:xfrm flipH="1" flipV="1">
            <a:off x="2108875" y="6668277"/>
            <a:ext cx="0" cy="39813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9" name="AutoShape 39"/>
          <p:cNvSpPr/>
          <p:nvPr/>
        </p:nvSpPr>
        <p:spPr>
          <a:xfrm flipH="1" flipV="1">
            <a:off x="3700601" y="7035211"/>
            <a:ext cx="0" cy="39813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0" name="Group 40"/>
          <p:cNvGrpSpPr/>
          <p:nvPr/>
        </p:nvGrpSpPr>
        <p:grpSpPr>
          <a:xfrm>
            <a:off x="11378404" y="5407413"/>
            <a:ext cx="2521728" cy="1260864"/>
            <a:chOff x="0" y="0"/>
            <a:chExt cx="812800" cy="4064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9"/>
                </a:lnSpc>
              </a:pPr>
              <a:r>
                <a:rPr lang="en-US" sz="1999">
                  <a:solidFill>
                    <a:srgbClr val="F7F3ED"/>
                  </a:solidFill>
                  <a:latin typeface="Poppins Bold"/>
                </a:rPr>
                <a:t>Limited</a:t>
              </a:r>
            </a:p>
            <a:p>
              <a:pPr algn="ctr">
                <a:lnSpc>
                  <a:spcPts val="2599"/>
                </a:lnSpc>
              </a:pPr>
              <a:r>
                <a:rPr lang="en-US" sz="1999">
                  <a:solidFill>
                    <a:srgbClr val="F7F3ED"/>
                  </a:solidFill>
                  <a:latin typeface="Poppins Bold"/>
                </a:rPr>
                <a:t>Self Help Skills</a:t>
              </a:r>
            </a:p>
          </p:txBody>
        </p:sp>
      </p:grpSp>
      <p:sp>
        <p:nvSpPr>
          <p:cNvPr id="43" name="AutoShape 43"/>
          <p:cNvSpPr/>
          <p:nvPr/>
        </p:nvSpPr>
        <p:spPr>
          <a:xfrm>
            <a:off x="9134017" y="7052907"/>
            <a:ext cx="349480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4" name="AutoShape 44"/>
          <p:cNvSpPr/>
          <p:nvPr/>
        </p:nvSpPr>
        <p:spPr>
          <a:xfrm flipH="1">
            <a:off x="9143991" y="7041548"/>
            <a:ext cx="9" cy="164525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5" name="AutoShape 45"/>
          <p:cNvSpPr/>
          <p:nvPr/>
        </p:nvSpPr>
        <p:spPr>
          <a:xfrm>
            <a:off x="9134017" y="6668034"/>
            <a:ext cx="12152" cy="37272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" name="AutoShape 46"/>
          <p:cNvSpPr/>
          <p:nvPr/>
        </p:nvSpPr>
        <p:spPr>
          <a:xfrm>
            <a:off x="12640975" y="6666924"/>
            <a:ext cx="0" cy="39813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7" name="AutoShape 47"/>
          <p:cNvSpPr/>
          <p:nvPr/>
        </p:nvSpPr>
        <p:spPr>
          <a:xfrm>
            <a:off x="5627059" y="7053303"/>
            <a:ext cx="349480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" name="AutoShape 48"/>
          <p:cNvSpPr/>
          <p:nvPr/>
        </p:nvSpPr>
        <p:spPr>
          <a:xfrm>
            <a:off x="5627059" y="6668430"/>
            <a:ext cx="12152" cy="37272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9" name="AutoShape 49"/>
          <p:cNvSpPr/>
          <p:nvPr/>
        </p:nvSpPr>
        <p:spPr>
          <a:xfrm>
            <a:off x="12627897" y="7054017"/>
            <a:ext cx="349480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0" name="AutoShape 50"/>
          <p:cNvSpPr/>
          <p:nvPr/>
        </p:nvSpPr>
        <p:spPr>
          <a:xfrm flipH="1">
            <a:off x="16134855" y="6668034"/>
            <a:ext cx="12152" cy="39813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" name="AutoShape 51"/>
          <p:cNvSpPr/>
          <p:nvPr/>
        </p:nvSpPr>
        <p:spPr>
          <a:xfrm>
            <a:off x="2107956" y="7054017"/>
            <a:ext cx="349480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2" name="AutoShape 52"/>
          <p:cNvSpPr/>
          <p:nvPr/>
        </p:nvSpPr>
        <p:spPr>
          <a:xfrm flipH="1">
            <a:off x="2120108" y="6666924"/>
            <a:ext cx="1844" cy="37494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3" name="Group 53"/>
          <p:cNvGrpSpPr/>
          <p:nvPr/>
        </p:nvGrpSpPr>
        <p:grpSpPr>
          <a:xfrm>
            <a:off x="7895750" y="8686800"/>
            <a:ext cx="2521728" cy="1260864"/>
            <a:chOff x="0" y="0"/>
            <a:chExt cx="812800" cy="4064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D81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9"/>
                </a:lnSpc>
              </a:pPr>
              <a:r>
                <a:rPr lang="en-US" sz="1999" spc="99">
                  <a:solidFill>
                    <a:srgbClr val="FFFFFF"/>
                  </a:solidFill>
                  <a:latin typeface="Poppins Bold"/>
                </a:rPr>
                <a:t>Behavioral Issues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45063" y="818870"/>
            <a:ext cx="6887956" cy="8649260"/>
          </a:xfrm>
          <a:custGeom>
            <a:avLst/>
            <a:gdLst/>
            <a:ahLst/>
            <a:cxnLst/>
            <a:rect l="l" t="t" r="r" b="b"/>
            <a:pathLst>
              <a:path w="6887956" h="8649260">
                <a:moveTo>
                  <a:pt x="0" y="0"/>
                </a:moveTo>
                <a:lnTo>
                  <a:pt x="6887957" y="0"/>
                </a:lnTo>
                <a:lnTo>
                  <a:pt x="6887957" y="8649260"/>
                </a:lnTo>
                <a:lnTo>
                  <a:pt x="0" y="864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205787"/>
            <a:ext cx="8267559" cy="2112684"/>
            <a:chOff x="0" y="0"/>
            <a:chExt cx="1590363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90363" cy="406400"/>
            </a:xfrm>
            <a:custGeom>
              <a:avLst/>
              <a:gdLst/>
              <a:ahLst/>
              <a:cxnLst/>
              <a:rect l="l" t="t" r="r" b="b"/>
              <a:pathLst>
                <a:path w="1590363" h="406400">
                  <a:moveTo>
                    <a:pt x="1387163" y="0"/>
                  </a:moveTo>
                  <a:cubicBezTo>
                    <a:pt x="1499388" y="0"/>
                    <a:pt x="1590363" y="90976"/>
                    <a:pt x="1590363" y="203200"/>
                  </a:cubicBezTo>
                  <a:cubicBezTo>
                    <a:pt x="1590363" y="315424"/>
                    <a:pt x="1499388" y="406400"/>
                    <a:pt x="138716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9036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278161">
            <a:off x="1679704" y="3587823"/>
            <a:ext cx="6422536" cy="6553608"/>
          </a:xfrm>
          <a:custGeom>
            <a:avLst/>
            <a:gdLst/>
            <a:ahLst/>
            <a:cxnLst/>
            <a:rect l="l" t="t" r="r" b="b"/>
            <a:pathLst>
              <a:path w="6422536" h="6553608">
                <a:moveTo>
                  <a:pt x="0" y="0"/>
                </a:moveTo>
                <a:lnTo>
                  <a:pt x="6422535" y="0"/>
                </a:lnTo>
                <a:lnTo>
                  <a:pt x="6422535" y="6553607"/>
                </a:lnTo>
                <a:lnTo>
                  <a:pt x="0" y="65536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112077" y="947259"/>
            <a:ext cx="1961198" cy="2596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763"/>
              </a:lnSpc>
            </a:pPr>
            <a:r>
              <a:rPr lang="en-US" sz="15202" dirty="0">
                <a:solidFill>
                  <a:srgbClr val="FFFFFF"/>
                </a:solidFill>
                <a:latin typeface="Poppins Bold"/>
              </a:rPr>
              <a:t>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01281" y="1860347"/>
            <a:ext cx="6140124" cy="140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2"/>
              </a:lnSpc>
            </a:pPr>
            <a:r>
              <a:rPr lang="en-US" sz="8309">
                <a:solidFill>
                  <a:srgbClr val="FFFFFF"/>
                </a:solidFill>
                <a:latin typeface="Poppins"/>
              </a:rPr>
              <a:t>xplore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18624" y="756291"/>
            <a:ext cx="6075573" cy="8541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2"/>
              </a:lnSpc>
            </a:pPr>
            <a:r>
              <a:rPr lang="en-US" sz="3854">
                <a:solidFill>
                  <a:srgbClr val="000000"/>
                </a:solidFill>
                <a:latin typeface="Poppins Bold"/>
              </a:rPr>
              <a:t>Locations</a:t>
            </a:r>
          </a:p>
          <a:p>
            <a:pPr marL="832133" lvl="1" indent="-416066">
              <a:lnSpc>
                <a:spcPts val="6822"/>
              </a:lnSpc>
              <a:buFont typeface="Arial"/>
              <a:buChar char="•"/>
            </a:pPr>
            <a:r>
              <a:rPr lang="en-US" sz="3854">
                <a:solidFill>
                  <a:srgbClr val="000000"/>
                </a:solidFill>
                <a:latin typeface="Poppins"/>
              </a:rPr>
              <a:t>Dental</a:t>
            </a:r>
          </a:p>
          <a:p>
            <a:pPr marL="832133" lvl="1" indent="-416066">
              <a:lnSpc>
                <a:spcPts val="6822"/>
              </a:lnSpc>
              <a:buFont typeface="Arial"/>
              <a:buChar char="•"/>
            </a:pPr>
            <a:r>
              <a:rPr lang="en-US" sz="3854">
                <a:solidFill>
                  <a:srgbClr val="000000"/>
                </a:solidFill>
                <a:latin typeface="Poppins"/>
              </a:rPr>
              <a:t>Emergency Services</a:t>
            </a:r>
          </a:p>
          <a:p>
            <a:pPr marL="832133" lvl="1" indent="-416066">
              <a:lnSpc>
                <a:spcPts val="6822"/>
              </a:lnSpc>
              <a:buFont typeface="Arial"/>
              <a:buChar char="•"/>
            </a:pPr>
            <a:r>
              <a:rPr lang="en-US" sz="3854">
                <a:solidFill>
                  <a:srgbClr val="000000"/>
                </a:solidFill>
                <a:latin typeface="Poppins"/>
              </a:rPr>
              <a:t>Entertainment</a:t>
            </a:r>
          </a:p>
          <a:p>
            <a:pPr marL="832133" lvl="1" indent="-416066">
              <a:lnSpc>
                <a:spcPts val="6822"/>
              </a:lnSpc>
              <a:buFont typeface="Arial"/>
              <a:buChar char="•"/>
            </a:pPr>
            <a:r>
              <a:rPr lang="en-US" sz="3854">
                <a:solidFill>
                  <a:srgbClr val="000000"/>
                </a:solidFill>
                <a:latin typeface="Poppins"/>
              </a:rPr>
              <a:t>Hospitality</a:t>
            </a:r>
          </a:p>
          <a:p>
            <a:pPr marL="832133" lvl="1" indent="-416066">
              <a:lnSpc>
                <a:spcPts val="6822"/>
              </a:lnSpc>
              <a:buFont typeface="Arial"/>
              <a:buChar char="•"/>
            </a:pPr>
            <a:r>
              <a:rPr lang="en-US" sz="3854">
                <a:solidFill>
                  <a:srgbClr val="000000"/>
                </a:solidFill>
                <a:latin typeface="Poppins"/>
              </a:rPr>
              <a:t>Medical</a:t>
            </a:r>
          </a:p>
          <a:p>
            <a:pPr marL="832133" lvl="1" indent="-416066">
              <a:lnSpc>
                <a:spcPts val="6822"/>
              </a:lnSpc>
              <a:buFont typeface="Arial"/>
              <a:buChar char="•"/>
            </a:pPr>
            <a:r>
              <a:rPr lang="en-US" sz="3854">
                <a:solidFill>
                  <a:srgbClr val="000000"/>
                </a:solidFill>
                <a:latin typeface="Poppins"/>
              </a:rPr>
              <a:t>Parks and Recreation</a:t>
            </a:r>
          </a:p>
          <a:p>
            <a:pPr marL="832133" lvl="1" indent="-416066">
              <a:lnSpc>
                <a:spcPts val="6822"/>
              </a:lnSpc>
              <a:buFont typeface="Arial"/>
              <a:buChar char="•"/>
            </a:pPr>
            <a:r>
              <a:rPr lang="en-US" sz="3854">
                <a:solidFill>
                  <a:srgbClr val="000000"/>
                </a:solidFill>
                <a:latin typeface="Poppins"/>
              </a:rPr>
              <a:t>Public Service</a:t>
            </a:r>
          </a:p>
          <a:p>
            <a:pPr marL="832133" lvl="1" indent="-416066">
              <a:lnSpc>
                <a:spcPts val="6822"/>
              </a:lnSpc>
              <a:buFont typeface="Arial"/>
              <a:buChar char="•"/>
            </a:pPr>
            <a:r>
              <a:rPr lang="en-US" sz="3854">
                <a:solidFill>
                  <a:srgbClr val="000000"/>
                </a:solidFill>
                <a:latin typeface="Poppins"/>
              </a:rPr>
              <a:t>Religion</a:t>
            </a:r>
          </a:p>
          <a:p>
            <a:pPr marL="832133" lvl="1" indent="-416066">
              <a:lnSpc>
                <a:spcPts val="6822"/>
              </a:lnSpc>
              <a:buFont typeface="Arial"/>
              <a:buChar char="•"/>
            </a:pPr>
            <a:r>
              <a:rPr lang="en-US" sz="3854">
                <a:solidFill>
                  <a:srgbClr val="000000"/>
                </a:solidFill>
                <a:latin typeface="Poppins"/>
              </a:rPr>
              <a:t>Retail</a:t>
            </a:r>
          </a:p>
        </p:txBody>
      </p:sp>
      <p:sp>
        <p:nvSpPr>
          <p:cNvPr id="10" name="TextBox 10"/>
          <p:cNvSpPr txBox="1"/>
          <p:nvPr/>
        </p:nvSpPr>
        <p:spPr>
          <a:xfrm rot="-294576">
            <a:off x="2448006" y="5991402"/>
            <a:ext cx="4881946" cy="168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9"/>
              </a:lnSpc>
            </a:pPr>
            <a:r>
              <a:rPr lang="en-US" sz="3430">
                <a:solidFill>
                  <a:srgbClr val="000000"/>
                </a:solidFill>
                <a:latin typeface="Poppins"/>
              </a:rPr>
              <a:t>Is______________ an inclusive place for people with autism?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04767" y="6430509"/>
            <a:ext cx="4216783" cy="3289091"/>
          </a:xfrm>
          <a:custGeom>
            <a:avLst/>
            <a:gdLst/>
            <a:ahLst/>
            <a:cxnLst/>
            <a:rect l="l" t="t" r="r" b="b"/>
            <a:pathLst>
              <a:path w="4216783" h="3289091">
                <a:moveTo>
                  <a:pt x="0" y="0"/>
                </a:moveTo>
                <a:lnTo>
                  <a:pt x="4216783" y="0"/>
                </a:lnTo>
                <a:lnTo>
                  <a:pt x="4216783" y="3289091"/>
                </a:lnTo>
                <a:lnTo>
                  <a:pt x="0" y="3289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129301" y="6148062"/>
            <a:ext cx="4058566" cy="3571538"/>
          </a:xfrm>
          <a:custGeom>
            <a:avLst/>
            <a:gdLst/>
            <a:ahLst/>
            <a:cxnLst/>
            <a:rect l="l" t="t" r="r" b="b"/>
            <a:pathLst>
              <a:path w="4058566" h="3571538">
                <a:moveTo>
                  <a:pt x="0" y="0"/>
                </a:moveTo>
                <a:lnTo>
                  <a:pt x="4058566" y="0"/>
                </a:lnTo>
                <a:lnTo>
                  <a:pt x="4058566" y="3571538"/>
                </a:lnTo>
                <a:lnTo>
                  <a:pt x="0" y="3571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100133" y="6148062"/>
            <a:ext cx="4135465" cy="3571538"/>
          </a:xfrm>
          <a:custGeom>
            <a:avLst/>
            <a:gdLst/>
            <a:ahLst/>
            <a:cxnLst/>
            <a:rect l="l" t="t" r="r" b="b"/>
            <a:pathLst>
              <a:path w="4135465" h="3571538">
                <a:moveTo>
                  <a:pt x="0" y="0"/>
                </a:moveTo>
                <a:lnTo>
                  <a:pt x="4135465" y="0"/>
                </a:lnTo>
                <a:lnTo>
                  <a:pt x="4135465" y="3571538"/>
                </a:lnTo>
                <a:lnTo>
                  <a:pt x="0" y="35715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563612" y="2425027"/>
            <a:ext cx="3624255" cy="3571538"/>
          </a:xfrm>
          <a:custGeom>
            <a:avLst/>
            <a:gdLst/>
            <a:ahLst/>
            <a:cxnLst/>
            <a:rect l="l" t="t" r="r" b="b"/>
            <a:pathLst>
              <a:path w="3624255" h="3571538">
                <a:moveTo>
                  <a:pt x="0" y="0"/>
                </a:moveTo>
                <a:lnTo>
                  <a:pt x="3624255" y="0"/>
                </a:lnTo>
                <a:lnTo>
                  <a:pt x="3624255" y="3571538"/>
                </a:lnTo>
                <a:lnTo>
                  <a:pt x="0" y="35715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100133" y="2576523"/>
            <a:ext cx="3435170" cy="3571538"/>
          </a:xfrm>
          <a:custGeom>
            <a:avLst/>
            <a:gdLst/>
            <a:ahLst/>
            <a:cxnLst/>
            <a:rect l="l" t="t" r="r" b="b"/>
            <a:pathLst>
              <a:path w="3435170" h="3571538">
                <a:moveTo>
                  <a:pt x="0" y="0"/>
                </a:moveTo>
                <a:lnTo>
                  <a:pt x="3435170" y="0"/>
                </a:lnTo>
                <a:lnTo>
                  <a:pt x="3435170" y="3571539"/>
                </a:lnTo>
                <a:lnTo>
                  <a:pt x="0" y="35715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636683" y="2576523"/>
            <a:ext cx="3784867" cy="3571538"/>
          </a:xfrm>
          <a:custGeom>
            <a:avLst/>
            <a:gdLst/>
            <a:ahLst/>
            <a:cxnLst/>
            <a:rect l="l" t="t" r="r" b="b"/>
            <a:pathLst>
              <a:path w="3784867" h="3571538">
                <a:moveTo>
                  <a:pt x="0" y="0"/>
                </a:moveTo>
                <a:lnTo>
                  <a:pt x="3784867" y="0"/>
                </a:lnTo>
                <a:lnTo>
                  <a:pt x="3784867" y="3571539"/>
                </a:lnTo>
                <a:lnTo>
                  <a:pt x="0" y="35715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5619729" y="324252"/>
            <a:ext cx="7386857" cy="1887631"/>
            <a:chOff x="0" y="0"/>
            <a:chExt cx="1590363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90363" cy="406400"/>
            </a:xfrm>
            <a:custGeom>
              <a:avLst/>
              <a:gdLst/>
              <a:ahLst/>
              <a:cxnLst/>
              <a:rect l="l" t="t" r="r" b="b"/>
              <a:pathLst>
                <a:path w="1590363" h="406400">
                  <a:moveTo>
                    <a:pt x="1387163" y="0"/>
                  </a:moveTo>
                  <a:cubicBezTo>
                    <a:pt x="1499388" y="0"/>
                    <a:pt x="1590363" y="90976"/>
                    <a:pt x="1590363" y="203200"/>
                  </a:cubicBezTo>
                  <a:cubicBezTo>
                    <a:pt x="1590363" y="315424"/>
                    <a:pt x="1499388" y="406400"/>
                    <a:pt x="138716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8B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59036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169514" y="667504"/>
            <a:ext cx="6719206" cy="1179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14"/>
              </a:lnSpc>
            </a:pPr>
            <a:r>
              <a:rPr lang="en-US" sz="6857" dirty="0">
                <a:solidFill>
                  <a:srgbClr val="FFFFFF"/>
                </a:solidFill>
                <a:latin typeface="Poppins"/>
              </a:rPr>
              <a:t>Sensory Items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36645" y="326878"/>
            <a:ext cx="8414709" cy="2217319"/>
            <a:chOff x="0" y="0"/>
            <a:chExt cx="1811656" cy="4773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1656" cy="477381"/>
            </a:xfrm>
            <a:custGeom>
              <a:avLst/>
              <a:gdLst/>
              <a:ahLst/>
              <a:cxnLst/>
              <a:rect l="l" t="t" r="r" b="b"/>
              <a:pathLst>
                <a:path w="1811656" h="477381">
                  <a:moveTo>
                    <a:pt x="1608456" y="0"/>
                  </a:moveTo>
                  <a:cubicBezTo>
                    <a:pt x="1720680" y="0"/>
                    <a:pt x="1811656" y="106865"/>
                    <a:pt x="1811656" y="238690"/>
                  </a:cubicBezTo>
                  <a:cubicBezTo>
                    <a:pt x="1811656" y="370515"/>
                    <a:pt x="1720680" y="477381"/>
                    <a:pt x="1608456" y="477381"/>
                  </a:cubicBezTo>
                  <a:lnTo>
                    <a:pt x="203200" y="477381"/>
                  </a:lnTo>
                  <a:cubicBezTo>
                    <a:pt x="90976" y="477381"/>
                    <a:pt x="0" y="370515"/>
                    <a:pt x="0" y="238690"/>
                  </a:cubicBezTo>
                  <a:cubicBezTo>
                    <a:pt x="0" y="106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94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11656" cy="5154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11401" y="892466"/>
            <a:ext cx="4198776" cy="41148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5" y="0"/>
                </a:lnTo>
                <a:lnTo>
                  <a:pt x="41987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534305" y="5464524"/>
            <a:ext cx="3800579" cy="4114800"/>
          </a:xfrm>
          <a:custGeom>
            <a:avLst/>
            <a:gdLst/>
            <a:ahLst/>
            <a:cxnLst/>
            <a:rect l="l" t="t" r="r" b="b"/>
            <a:pathLst>
              <a:path w="3800579" h="4114800">
                <a:moveTo>
                  <a:pt x="0" y="0"/>
                </a:moveTo>
                <a:lnTo>
                  <a:pt x="3800579" y="0"/>
                </a:lnTo>
                <a:lnTo>
                  <a:pt x="3800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434595" y="294986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852684" y="4714667"/>
            <a:ext cx="5006964" cy="5029317"/>
          </a:xfrm>
          <a:custGeom>
            <a:avLst/>
            <a:gdLst/>
            <a:ahLst/>
            <a:cxnLst/>
            <a:rect l="l" t="t" r="r" b="b"/>
            <a:pathLst>
              <a:path w="5006964" h="5029317">
                <a:moveTo>
                  <a:pt x="0" y="0"/>
                </a:moveTo>
                <a:lnTo>
                  <a:pt x="5006965" y="0"/>
                </a:lnTo>
                <a:lnTo>
                  <a:pt x="5006965" y="5029317"/>
                </a:lnTo>
                <a:lnTo>
                  <a:pt x="0" y="50293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045073" y="793866"/>
            <a:ext cx="3214227" cy="3673403"/>
          </a:xfrm>
          <a:custGeom>
            <a:avLst/>
            <a:gdLst/>
            <a:ahLst/>
            <a:cxnLst/>
            <a:rect l="l" t="t" r="r" b="b"/>
            <a:pathLst>
              <a:path w="3214227" h="3673403">
                <a:moveTo>
                  <a:pt x="0" y="0"/>
                </a:moveTo>
                <a:lnTo>
                  <a:pt x="3214227" y="0"/>
                </a:lnTo>
                <a:lnTo>
                  <a:pt x="3214227" y="3673402"/>
                </a:lnTo>
                <a:lnTo>
                  <a:pt x="0" y="36734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11401" y="5268369"/>
            <a:ext cx="5618104" cy="4598690"/>
          </a:xfrm>
          <a:custGeom>
            <a:avLst/>
            <a:gdLst/>
            <a:ahLst/>
            <a:cxnLst/>
            <a:rect l="l" t="t" r="r" b="b"/>
            <a:pathLst>
              <a:path w="5618104" h="4598690">
                <a:moveTo>
                  <a:pt x="0" y="0"/>
                </a:moveTo>
                <a:lnTo>
                  <a:pt x="5618104" y="0"/>
                </a:lnTo>
                <a:lnTo>
                  <a:pt x="5618104" y="4598690"/>
                </a:lnTo>
                <a:lnTo>
                  <a:pt x="0" y="45986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5435316" y="326878"/>
            <a:ext cx="7417369" cy="2303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14"/>
              </a:lnSpc>
            </a:pPr>
            <a:r>
              <a:rPr lang="en-US" sz="6857" dirty="0">
                <a:solidFill>
                  <a:srgbClr val="FFFFFF"/>
                </a:solidFill>
                <a:latin typeface="Poppins"/>
              </a:rPr>
              <a:t>Communication Items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259</Words>
  <Application>Microsoft Office PowerPoint</Application>
  <PresentationFormat>Custom</PresentationFormat>
  <Paragraphs>73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Poppins</vt:lpstr>
      <vt:lpstr>Poppins Bold</vt:lpstr>
      <vt:lpstr>TT Backwards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and Learn Autism Presentation</dc:title>
  <cp:lastModifiedBy>Audrey Cothran</cp:lastModifiedBy>
  <cp:revision>2</cp:revision>
  <dcterms:created xsi:type="dcterms:W3CDTF">2006-08-16T00:00:00Z</dcterms:created>
  <dcterms:modified xsi:type="dcterms:W3CDTF">2024-04-10T16:52:28Z</dcterms:modified>
  <dc:identifier>DAGCBY8tyEQ</dc:identifier>
</cp:coreProperties>
</file>